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258" r:id="rId6"/>
    <p:sldId id="261" r:id="rId7"/>
    <p:sldId id="266" r:id="rId8"/>
    <p:sldId id="267" r:id="rId9"/>
    <p:sldId id="268" r:id="rId10"/>
    <p:sldId id="270" r:id="rId11"/>
    <p:sldId id="271" r:id="rId12"/>
    <p:sldId id="272" r:id="rId13"/>
    <p:sldId id="274" r:id="rId14"/>
    <p:sldId id="275" r:id="rId15"/>
    <p:sldId id="276" r:id="rId16"/>
    <p:sldId id="277" r:id="rId17"/>
    <p:sldId id="278" r:id="rId18"/>
    <p:sldId id="273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6" r:id="rId32"/>
    <p:sldId id="291" r:id="rId33"/>
    <p:sldId id="293" r:id="rId34"/>
    <p:sldId id="294" r:id="rId35"/>
    <p:sldId id="29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46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253579"/>
      </p:ext>
    </p:extLst>
  </p:cSld>
  <p:clrMapOvr>
    <a:masterClrMapping/>
  </p:clrMapOvr>
  <p:transition spd="med" advClick="0" advTm="7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5566032"/>
      </p:ext>
    </p:extLst>
  </p:cSld>
  <p:clrMapOvr>
    <a:masterClrMapping/>
  </p:clrMapOvr>
  <p:transition spd="med" advClick="0"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4124130"/>
      </p:ext>
    </p:extLst>
  </p:cSld>
  <p:clrMapOvr>
    <a:masterClrMapping/>
  </p:clrMapOvr>
  <p:transition spd="med" advClick="0"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3186032"/>
      </p:ext>
    </p:extLst>
  </p:cSld>
  <p:clrMapOvr>
    <a:masterClrMapping/>
  </p:clrMapOvr>
  <p:transition spd="med" advClick="0"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4989859"/>
      </p:ext>
    </p:extLst>
  </p:cSld>
  <p:clrMapOvr>
    <a:masterClrMapping/>
  </p:clrMapOvr>
  <p:transition spd="med" advClick="0"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7506580"/>
      </p:ext>
    </p:extLst>
  </p:cSld>
  <p:clrMapOvr>
    <a:masterClrMapping/>
  </p:clrMapOvr>
  <p:transition spd="med" advClick="0"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7450577"/>
      </p:ext>
    </p:extLst>
  </p:cSld>
  <p:clrMapOvr>
    <a:masterClrMapping/>
  </p:clrMapOvr>
  <p:transition spd="med" advClick="0"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119100"/>
      </p:ext>
    </p:extLst>
  </p:cSld>
  <p:clrMapOvr>
    <a:masterClrMapping/>
  </p:clrMapOvr>
  <p:transition spd="med" advClick="0"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5517445"/>
      </p:ext>
    </p:extLst>
  </p:cSld>
  <p:clrMapOvr>
    <a:masterClrMapping/>
  </p:clrMapOvr>
  <p:transition spd="med" advClick="0"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8570337"/>
      </p:ext>
    </p:extLst>
  </p:cSld>
  <p:clrMapOvr>
    <a:masterClrMapping/>
  </p:clrMapOvr>
  <p:transition spd="med" advClick="0"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3419835"/>
      </p:ext>
    </p:extLst>
  </p:cSld>
  <p:clrMapOvr>
    <a:masterClrMapping/>
  </p:clrMapOvr>
  <p:transition spd="med" advClick="0"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9EDB8-7AE1-4DE4-A079-186C1D7784B5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99927-9172-4573-BEA9-3E3F2D559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627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7000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19933"/>
            <a:ext cx="7772400" cy="184023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54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Видный деятель, ученый-фольклорист, педагог</a:t>
            </a:r>
            <a:endParaRPr lang="ru-RU" sz="54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440" y="2960176"/>
            <a:ext cx="8231445" cy="345138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Выставка посвящается к 105-летию со дня рождения  </a:t>
            </a:r>
            <a:r>
              <a:rPr lang="ru-RU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Киреева </a:t>
            </a:r>
            <a:r>
              <a:rPr lang="ru-RU" sz="48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Ахнафа</a:t>
            </a:r>
            <a:r>
              <a:rPr lang="ru-RU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Нуреевича</a:t>
            </a:r>
            <a:r>
              <a:rPr lang="ru-RU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ru-RU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Кирея </a:t>
            </a:r>
            <a:r>
              <a:rPr lang="ru-RU" sz="48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Мэргэна</a:t>
            </a:r>
            <a:r>
              <a:rPr lang="ru-RU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писателя, фольклориста,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литературоведа,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доктора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филологических наук,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профессора,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кавалера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ордена «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Знак 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Почета»</a:t>
            </a:r>
            <a:endParaRPr lang="ru-RU" sz="48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5022248"/>
      </p:ext>
    </p:extLst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0353" y="1288943"/>
            <a:ext cx="3223647" cy="147233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Выписка 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из приказа по 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БФАН СССР 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от  19 сентября 1963 г. </a:t>
            </a:r>
            <a:r>
              <a:rPr lang="ru-RU" sz="20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2000" b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1267" name="Picture 3" descr="C:\Documents and Settings\Администратор\Рабочий стол\Кирей Мэргэн\Выписка 196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57" y="557939"/>
            <a:ext cx="5610385" cy="587385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6503" y="418917"/>
            <a:ext cx="3239146" cy="3088075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Письмо Башкирского государственного университета от 10 июля 1965 г. об избрании по конкурсу</a:t>
            </a:r>
            <a:r>
              <a:rPr lang="en-US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д.ф.н. А.Н. Киреева </a:t>
            </a:r>
            <a:r>
              <a:rPr lang="en-US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на должность зав. кафедрой татарской филологии.</a:t>
            </a:r>
            <a:endParaRPr lang="ru-RU" sz="2200" b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Администратор\Рабочий стол\Кирей Мэргэн\БГУ 196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37" y="790414"/>
            <a:ext cx="5005954" cy="538654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e-BY" b="1" i="1" dirty="0" smtClean="0">
                <a:solidFill>
                  <a:srgbClr val="663300"/>
                </a:solidFill>
                <a:latin typeface="Monotype Corsiva" pitchFamily="66" charset="0"/>
              </a:rPr>
              <a:t>Труды Киреева А.Н.</a:t>
            </a:r>
            <a:endParaRPr lang="ru-RU" b="1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534px-КирейМэргэ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47900" y="1825625"/>
            <a:ext cx="4597400" cy="4351338"/>
          </a:xfrm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5" y="402771"/>
            <a:ext cx="372291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Хикәйәләр.- Өфө: Башгосиздат, </a:t>
            </a:r>
            <a:b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1947.- 156 б.</a:t>
            </a:r>
            <a:r>
              <a:rPr lang="ru-RU" sz="2200" b="1" i="1" dirty="0" smtClean="0">
                <a:solidFill>
                  <a:srgbClr val="663300"/>
                </a:solidFill>
                <a:latin typeface="Monotype Corsiva" pitchFamily="66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А-7493</a:t>
            </a:r>
            <a:endParaRPr lang="ru-RU" sz="2200" b="1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мэргэн0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686" y="1447799"/>
            <a:ext cx="3592286" cy="4947557"/>
          </a:xfrm>
          <a:prstGeom prst="rect">
            <a:avLst/>
          </a:prstGeom>
        </p:spPr>
      </p:pic>
      <p:pic>
        <p:nvPicPr>
          <p:cNvPr id="4" name="Рисунок 3" descr="мэргэн0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2682" y="1828800"/>
            <a:ext cx="3047288" cy="4876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57800" y="631371"/>
            <a:ext cx="335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Ҡариҙел: повесть.- </a:t>
            </a:r>
          </a:p>
          <a:p>
            <a:pPr algn="ctr"/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Өфө: Башгосиздат,</a:t>
            </a:r>
            <a:r>
              <a:rPr lang="en-US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1949.- 128 б. </a:t>
            </a:r>
            <a:endParaRPr lang="en-US" sz="2000" b="1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Б-41185</a:t>
            </a: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315" y="203200"/>
            <a:ext cx="3461656" cy="169091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Ҡала иртәһе: пьеса, дүрт шаршауҙа, туғыҙ картинала. Өфө: Башгосиздат,</a:t>
            </a:r>
            <a:r>
              <a:rPr lang="en-US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1950.-56 б. </a:t>
            </a:r>
            <a:r>
              <a:rPr lang="en-US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Б-41184 </a:t>
            </a:r>
            <a:r>
              <a:rPr lang="ru-RU" sz="2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мэргэн0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340742">
            <a:off x="5222588" y="1522177"/>
            <a:ext cx="3126037" cy="4739810"/>
          </a:xfrm>
        </p:spPr>
      </p:pic>
      <p:pic>
        <p:nvPicPr>
          <p:cNvPr id="6" name="Рисунок 5" descr="мэргэн0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73817">
            <a:off x="874010" y="1589878"/>
            <a:ext cx="3372625" cy="46943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9314" y="304800"/>
            <a:ext cx="33310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Нарыш-тау итәгендә: роман.- Өфө: Башгосиздат,</a:t>
            </a:r>
            <a:r>
              <a:rPr lang="en-US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1951.- 356 б. </a:t>
            </a:r>
            <a:endParaRPr lang="en-US" sz="2000" b="1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Б-41298</a:t>
            </a:r>
            <a:endParaRPr lang="en-US" sz="2000" b="1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2600" y="4711699"/>
            <a:ext cx="3142727" cy="167640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Һайланма  әҫ</a:t>
            </a:r>
            <a:r>
              <a:rPr lang="be-BY" sz="24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ә</a:t>
            </a: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рҙәр.-</a:t>
            </a:r>
            <a:b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Өфө: Башҡортостан</a:t>
            </a:r>
            <a:b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китап изд-воһы,</a:t>
            </a:r>
            <a:b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1953.- 292 б.</a:t>
            </a:r>
            <a:r>
              <a:rPr lang="ru-RU" b="1" i="1" dirty="0" smtClean="0">
                <a:solidFill>
                  <a:srgbClr val="663300"/>
                </a:solidFill>
                <a:latin typeface="Monotype Corsiva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Б-41239</a:t>
            </a:r>
            <a:endParaRPr lang="ru-RU" sz="2200" b="1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мэргэн000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8047" y="158049"/>
            <a:ext cx="3081240" cy="4576763"/>
          </a:xfrm>
        </p:spPr>
      </p:pic>
      <p:pic>
        <p:nvPicPr>
          <p:cNvPr id="8" name="Содержимое 7" descr="мэргэн000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1064" y="2044733"/>
            <a:ext cx="2987803" cy="4635827"/>
          </a:xfr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528969" y="543010"/>
            <a:ext cx="43245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e-BY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Фирүзә тауы: хикәйәләр.-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e-BY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Өфө: Башҡортостан китап изд-воһы, 1959.-160 б.</a:t>
            </a: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Б-41237</a:t>
            </a:r>
            <a:endParaRPr kumimoji="0" lang="be-BY" sz="1800" b="0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876800" y="294938"/>
            <a:ext cx="4089400" cy="143827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8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Һайланма әҫәрҙәр. Ике томда.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8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Т.2.- Өфө: Башҡортостан китап нәшриәте,1963.-448 б.</a:t>
            </a:r>
            <a:endParaRPr lang="ru-RU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8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Б-41242_2</a:t>
            </a:r>
            <a:endParaRPr lang="ru-RU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9" name="Содержимое 8" descr="мэргэн0000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34695" y="1739900"/>
            <a:ext cx="3007828" cy="4538663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266700" y="0"/>
            <a:ext cx="4071541" cy="175260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be-BY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8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Һайланма  әҫәрҙәр. Ике томда.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8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Т.1.- Өфө: Башҡортостан китап нәшриәте,1962.-446 б.</a:t>
            </a:r>
            <a:endParaRPr lang="ru-RU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8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Б-41242_1</a:t>
            </a:r>
            <a:endParaRPr lang="ru-RU" sz="8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0" name="Содержимое 9" descr="мэргэн0000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73736" y="1701800"/>
            <a:ext cx="3034163" cy="4602163"/>
          </a:xfrm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мэ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74795">
            <a:off x="5105002" y="1879366"/>
            <a:ext cx="2955591" cy="4567214"/>
          </a:xfrm>
        </p:spPr>
      </p:pic>
      <p:pic>
        <p:nvPicPr>
          <p:cNvPr id="7" name="Рисунок 6" descr="мэргэн0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80695">
            <a:off x="1290290" y="1948744"/>
            <a:ext cx="3005289" cy="45147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228600"/>
            <a:ext cx="44536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Халҡ күңеленең көҙгөһө: әҙәби-тәнҡит мәҡәләләр.- Өфө: Башҡортостан китап изд-воһы,</a:t>
            </a:r>
            <a:r>
              <a:rPr lang="en-US" sz="2000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1960.-220 б.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Б-83731</a:t>
            </a: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546600" y="74822"/>
            <a:ext cx="4597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be-BY" sz="20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e-BY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Баш</a:t>
            </a:r>
            <a:r>
              <a:rPr kumimoji="0" lang="be-BY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ҡорт халҡының эпик ҡомартҡылары.- Өфө: Башҡортостан китап нәшриәте, 1961.-388 б.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Б-30752</a:t>
            </a:r>
            <a:endParaRPr lang="ru-RU" sz="2000" b="1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4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8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9542" y="139849"/>
            <a:ext cx="3816350" cy="1498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Йыр дәфтәре. </a:t>
            </a:r>
            <a:b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Фольклорист яҙмалары.- Өфө: </a:t>
            </a:r>
            <a:b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Башҡортостан, 1964.- 172 б.</a:t>
            </a:r>
            <a:r>
              <a:rPr lang="ru-RU" b="1" i="1" dirty="0" smtClean="0">
                <a:solidFill>
                  <a:srgbClr val="663300"/>
                </a:solidFill>
                <a:latin typeface="Monotype Corsiva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А-10564</a:t>
            </a:r>
            <a:endParaRPr lang="ru-RU" sz="2200" b="1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мэр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514" y="1869140"/>
            <a:ext cx="3302846" cy="4500000"/>
          </a:xfrm>
          <a:prstGeom prst="rect">
            <a:avLst/>
          </a:prstGeom>
        </p:spPr>
      </p:pic>
      <p:pic>
        <p:nvPicPr>
          <p:cNvPr id="9" name="Рисунок 8" descr="мэргэн0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7801" y="1916936"/>
            <a:ext cx="3421073" cy="4500000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41274" y="532379"/>
            <a:ext cx="396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be-BY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Күңел дәфтәре.- Өфө: Башҡортостан китап нәшриәте, 1971.- 224 б.</a:t>
            </a: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pPr algn="ctr"/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А-7542</a:t>
            </a:r>
            <a:endParaRPr lang="ru-RU" sz="2000" b="1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20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58757" y="239486"/>
            <a:ext cx="3139282" cy="1872343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7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Бабайым балтаһы: хикәйәләр һәм новеллалар.- Өфө: Башҡортостан китап нәшриәте, 1968.-148 б.</a:t>
            </a:r>
            <a:endParaRPr lang="ru-RU" sz="72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7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Б-41236</a:t>
            </a:r>
            <a:endParaRPr lang="ru-RU" sz="72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endParaRPr lang="ru-RU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2" name="Содержимое 11" descr="мэргэн00008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092567">
            <a:off x="253610" y="2353049"/>
            <a:ext cx="2873265" cy="3956897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130629" y="152998"/>
            <a:ext cx="2980870" cy="194794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7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Минең ғаиләм. Яу. Ҡала иртәһе. Өҙөлгән моң.- Өфө: Башҡортостан китап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7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нәшриәте, 1966.- 196 б.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7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Б-44685</a:t>
            </a:r>
            <a:endParaRPr lang="ru-RU" i="1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endParaRPr lang="ru-RU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3" name="Содержимое 12" descr="мэргэн000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168766" y="2185798"/>
            <a:ext cx="2941723" cy="3961002"/>
          </a:xfrm>
        </p:spPr>
      </p:pic>
      <p:pic>
        <p:nvPicPr>
          <p:cNvPr id="14" name="Рисунок 13" descr="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51546">
            <a:off x="6121399" y="2222500"/>
            <a:ext cx="2717800" cy="40894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235699" y="294928"/>
            <a:ext cx="290830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e-BY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Тымыҡ күл буйында: хикәйәләр, парсалар, сәйәхәтнамәләр.- Өфө: Башҡортостан китап нәшриәте, 1974.- 352 б.</a:t>
            </a:r>
            <a:r>
              <a:rPr lang="be-BY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Б-43126</a:t>
            </a:r>
            <a:endParaRPr kumimoji="0" lang="be-BY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20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4045" y="165924"/>
            <a:ext cx="3374802" cy="412637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Киреев Ахнаф Нуреевич</a:t>
            </a:r>
            <a:b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(1912-1984)</a:t>
            </a:r>
            <a:b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ученый-фольклорист, доктор филологических наук, профессор, писатель, военный корреспондент 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в годы Великой Отечественной войны </a:t>
            </a:r>
            <a:r>
              <a:rPr lang="en-US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en-US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</a:t>
            </a: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941-1945 гг.</a:t>
            </a:r>
            <a:endParaRPr lang="ru-RU" b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Администратор\Рабочий стол\Кирей Мэргэн\фото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923" y="588936"/>
            <a:ext cx="4671028" cy="5734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2921520"/>
      </p:ext>
    </p:extLst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24400" y="1422400"/>
            <a:ext cx="3863182" cy="235494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Мәңгелек шишмә.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Фольклор жанрҙары үҫешенең ҡайһы бер мәсьәләләре.-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Өфө: Башҡортостан китап нәшриәте,1978.-192 б.</a:t>
            </a: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А-5113</a:t>
            </a: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9" name="Содержимое 8" descr="м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09172" y="621439"/>
            <a:ext cx="3464580" cy="4320000"/>
          </a:xfrm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0305" y="324038"/>
            <a:ext cx="4034119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Бөркөт ҡанаты: роман. 1-2 китап.- Өфө: Башҡортостан китап нәшриәте, 1981.-384 б.</a:t>
            </a:r>
            <a:b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22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Б-92305_1-2</a:t>
            </a: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2000" i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" name="Содержимое 6" descr="мэргэн000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414434">
            <a:off x="4923091" y="1934099"/>
            <a:ext cx="3082092" cy="4351338"/>
          </a:xfrm>
        </p:spPr>
      </p:pic>
      <p:pic>
        <p:nvPicPr>
          <p:cNvPr id="8" name="Содержимое 7" descr="мэргэн000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1294591">
            <a:off x="1047290" y="1946437"/>
            <a:ext cx="3195396" cy="4295775"/>
          </a:xfr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406900" y="334174"/>
            <a:ext cx="41275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e-BY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Бөркөт ҡанаты: роман. 3-4 китап.- Өфө: Башҡортостан китап нәшриәте, 1985.-384 б.</a:t>
            </a: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Б-92305_3-4</a:t>
            </a:r>
            <a:endParaRPr lang="ru-RU" sz="2000" b="1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400" b="0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800" b="0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мэргэн00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87732" y="1776245"/>
            <a:ext cx="2963782" cy="432000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2305" y="150607"/>
            <a:ext cx="3528509" cy="1581374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7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Алсаҡ йорт: хикәйәләр, повесть һәм пьесалар.- Өфө: Башҡортостан китап нәшриәте, 1982.-448 б.</a:t>
            </a:r>
            <a:endParaRPr lang="ru-RU" sz="72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72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Б-76099</a:t>
            </a:r>
            <a:endParaRPr lang="ru-RU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В-53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3380" y="1983340"/>
            <a:ext cx="2673063" cy="4320000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01213" y="383575"/>
            <a:ext cx="392654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e-BY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Ҡариҙел серҙәре: повесть.- Өфө: Башҡортостан китап нәшриәте,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e-BY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1980.-224 б.</a:t>
            </a:r>
            <a:r>
              <a:rPr lang="be-BY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b="1" i="1" dirty="0" smtClean="0">
                <a:solidFill>
                  <a:srgbClr val="66330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Б-66520</a:t>
            </a:r>
            <a:endParaRPr lang="ru-RU" b="1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800" b="0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мэргэн0002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 rot="21203644">
            <a:off x="316273" y="2839809"/>
            <a:ext cx="2794316" cy="3561319"/>
          </a:xfr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300058" y="802888"/>
            <a:ext cx="2768600" cy="14942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Башкирская народная сказка. – Уфа: </a:t>
            </a:r>
            <a:r>
              <a:rPr lang="ru-RU" sz="1800" i="1" dirty="0" err="1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Башгосиздат</a:t>
            </a:r>
            <a:r>
              <a:rPr lang="ru-RU" sz="18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1947. – 40 с.                                                           Б-79941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86992" y="1037063"/>
            <a:ext cx="2957008" cy="1539693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На склонах </a:t>
            </a:r>
            <a:r>
              <a:rPr lang="ru-RU" sz="7200" dirty="0" err="1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Нарыш-тау</a:t>
            </a:r>
            <a:r>
              <a:rPr lang="ru-RU" sz="7200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: роман. – Уфа: </a:t>
            </a:r>
            <a:r>
              <a:rPr lang="ru-RU" sz="7200" dirty="0" err="1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Башк</a:t>
            </a:r>
            <a:r>
              <a:rPr lang="ru-RU" sz="7200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. кн. изд-во,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1955.- 25</a:t>
            </a:r>
            <a:r>
              <a:rPr lang="en-US" sz="7200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6</a:t>
            </a:r>
            <a:r>
              <a:rPr lang="ru-RU" sz="7200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с.                                                         Б-35404</a:t>
            </a:r>
          </a:p>
          <a:p>
            <a:endParaRPr lang="ru-RU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1" name="Содержимое 10" descr="мэргэн000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01835" y="2182070"/>
            <a:ext cx="2906565" cy="3702676"/>
          </a:xfrm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1048241"/>
            <a:ext cx="304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 склонах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Нарыш-тау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: роман. – М.: Советский писатель, 1954.- 250 с.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Б-31856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3" name="Рисунок 12" descr="мэргэн00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12713">
            <a:off x="6172181" y="3003302"/>
            <a:ext cx="2627059" cy="3623116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050" y="5219700"/>
            <a:ext cx="3168650" cy="1233489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Дом с невестой.- Уфа: </a:t>
            </a:r>
            <a:b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err="1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Башк</a:t>
            </a:r>
            <a: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 кн. изд-во, </a:t>
            </a:r>
            <a:b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1967.- 262 с.      </a:t>
            </a:r>
            <a:b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А-3921</a:t>
            </a:r>
            <a: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мэргэн0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5619" y="266700"/>
            <a:ext cx="3144541" cy="4267199"/>
          </a:xfrm>
          <a:prstGeom prst="rect">
            <a:avLst/>
          </a:prstGeom>
        </p:spPr>
      </p:pic>
      <p:pic>
        <p:nvPicPr>
          <p:cNvPr id="5" name="Рисунок 4" descr="мэргэн0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4625" y="1869332"/>
            <a:ext cx="3355975" cy="4798168"/>
          </a:xfrm>
          <a:prstGeom prst="rect">
            <a:avLst/>
          </a:prstGeom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864100" y="495469"/>
            <a:ext cx="3886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Чудесный айран: </a:t>
            </a:r>
            <a:r>
              <a:rPr lang="ru-RU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ассказы и повесть. Пер. с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башк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 – М., 1976. – 288 с.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Б-31721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42542" y="558800"/>
            <a:ext cx="3868340" cy="178117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На склонах </a:t>
            </a:r>
            <a:r>
              <a:rPr lang="ru-RU" sz="2000" i="1" dirty="0" err="1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Нарыш-тау</a:t>
            </a: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:</a:t>
            </a: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роман и рассказы. – М.: Советский писатель,</a:t>
            </a:r>
            <a:r>
              <a:rPr lang="en-US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1972.- 478 с.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  Б-35402</a:t>
            </a:r>
          </a:p>
          <a:p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9" name="Содержимое 8" descr="мэргэн000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1400" y="2044700"/>
            <a:ext cx="3045576" cy="4144963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879490" y="318396"/>
            <a:ext cx="3715941" cy="16414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Башкирский народный героический эпос. – Уфа: </a:t>
            </a:r>
            <a:r>
              <a:rPr lang="ru-RU" sz="2000" i="1" dirty="0" err="1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Башк</a:t>
            </a: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. кн. изд-во, 1970. – 303 с.</a:t>
            </a:r>
            <a:endParaRPr lang="en-US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 Б-27427</a:t>
            </a: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</a:rPr>
              <a:t>                        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0" name="Содержимое 9" descr="мэргэн0002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29543" y="2064590"/>
            <a:ext cx="2983173" cy="4094163"/>
          </a:xfrm>
        </p:spPr>
      </p:pic>
    </p:spTree>
  </p:cSld>
  <p:clrMapOvr>
    <a:masterClrMapping/>
  </p:clrMapOvr>
  <p:transition spd="med" advClick="0" advTm="7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07883" y="546820"/>
            <a:ext cx="4043965" cy="11977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Крыло беркута: роман.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Кн. 1. – Уфа: </a:t>
            </a:r>
            <a:r>
              <a:rPr lang="ru-RU" sz="2000" i="1" dirty="0" err="1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Башк</a:t>
            </a: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. кн. изд-во,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1987.- 496 с.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А- 15168 _1                                                 </a:t>
            </a:r>
          </a:p>
        </p:txBody>
      </p:sp>
      <p:pic>
        <p:nvPicPr>
          <p:cNvPr id="9" name="Содержимое 8" descr="мэргэн000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227647">
            <a:off x="1147868" y="2046988"/>
            <a:ext cx="3272303" cy="432000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937003" y="452730"/>
            <a:ext cx="4031087" cy="164684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Крыло беркута: роман.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Кн. 2. – Уфа: </a:t>
            </a:r>
            <a:r>
              <a:rPr lang="ru-RU" sz="2000" i="1" dirty="0" err="1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Башк</a:t>
            </a: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. кн. изд-во,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1988.- 493 с.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 А- 15168_2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10" name="Содержимое 9" descr="мэргэн0001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384625">
            <a:off x="4962455" y="2046284"/>
            <a:ext cx="3201185" cy="4320000"/>
          </a:xfrm>
        </p:spPr>
      </p:pic>
    </p:spTree>
  </p:cSld>
  <p:clrMapOvr>
    <a:masterClrMapping/>
  </p:clrMapOvr>
  <p:transition spd="med" advClick="0" advTm="7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92200" y="254000"/>
            <a:ext cx="7340600" cy="8763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663300"/>
                </a:solidFill>
              </a:rPr>
              <a:t>СОСТАВИТЕЛЬ, РЕДАКТОР</a:t>
            </a:r>
            <a:r>
              <a:rPr lang="ru-RU" sz="3600" dirty="0" smtClean="0">
                <a:solidFill>
                  <a:srgbClr val="663300"/>
                </a:solidFill>
              </a:rPr>
              <a:t/>
            </a:r>
            <a:br>
              <a:rPr lang="ru-RU" sz="3600" dirty="0" smtClean="0">
                <a:solidFill>
                  <a:srgbClr val="663300"/>
                </a:solidFill>
              </a:rPr>
            </a:br>
            <a:endParaRPr lang="ru-RU" sz="3600" dirty="0">
              <a:solidFill>
                <a:srgbClr val="663300"/>
              </a:solidFill>
            </a:endParaRPr>
          </a:p>
        </p:txBody>
      </p:sp>
      <p:pic>
        <p:nvPicPr>
          <p:cNvPr id="12" name="Содержимое 11" descr="мат000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9407" y="2374265"/>
            <a:ext cx="3412417" cy="4320000"/>
          </a:xfrm>
        </p:spPr>
      </p:pic>
      <p:pic>
        <p:nvPicPr>
          <p:cNvPr id="14" name="Содержимое 13" descr="12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8731" y="2352937"/>
            <a:ext cx="3733805" cy="4320000"/>
          </a:xfrm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62579" y="751866"/>
            <a:ext cx="407057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Башҡорт халҡ ижады. 3 т. / төҙ., ред.  Кирәй Мәргән. - Өфө: Башҡортостан китап изд-воһы, 1955. – 311 б.</a:t>
            </a:r>
            <a:endParaRPr lang="be-BY" sz="2000" b="1" i="1" dirty="0" smtClean="0">
              <a:solidFill>
                <a:srgbClr val="663300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0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В-14849_3</a:t>
            </a:r>
            <a:endParaRPr kumimoji="0" lang="be-BY" sz="20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22608" y="711854"/>
            <a:ext cx="42492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Башҡорт совет әҙәбиәтенең үҫеше мәсьәләләре / ред. Кирәй Мәргән.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Өфө: Башкортостан китап изд-воһы,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1957. – 259 б.</a:t>
            </a:r>
            <a:endParaRPr lang="ru-RU" sz="2000" b="1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sz="2000" b="1" i="1" dirty="0" smtClean="0">
                <a:solidFill>
                  <a:srgbClr val="6633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Б-84074    </a:t>
            </a:r>
            <a:endParaRPr lang="be-BY" sz="2000" b="1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75842" y="789922"/>
            <a:ext cx="3868340" cy="82391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Башҡорт легендалары / төҙ.: М.Х. Минһажитдинов, Кирәй Мәргән. - Өфө, 1969. – 185 б.</a:t>
            </a: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   Б-79796</a:t>
            </a: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мэргэн000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181846">
            <a:off x="993696" y="2069539"/>
            <a:ext cx="2861698" cy="4320000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806950" y="1300163"/>
            <a:ext cx="3887391" cy="82391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Башҡорт  әҙәбиәте мәсьәләләре (Әҙәбиәт, фольклор, әҙәби  мираҫ). Өсөнсө китап / редкол.: Кирәй Мәргән (яуаплы редактор) [һ.б.] - Өфө, 1982. – 140 б.</a:t>
            </a: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    Б-106308 _3</a:t>
            </a: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мэргэн0003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13697">
            <a:off x="5136246" y="2113467"/>
            <a:ext cx="2867440" cy="4320000"/>
          </a:xfrm>
        </p:spPr>
      </p:pic>
    </p:spTree>
  </p:cSld>
  <p:clrMapOvr>
    <a:masterClrMapping/>
  </p:clrMapOvr>
  <p:transition spd="med" advClick="0" advTm="7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2499" y="505013"/>
            <a:ext cx="3802458" cy="13747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Башҡорт халҡ мәҡәлдәре /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төҙ. Кирәй Мәргән. - Өфө: Башҡортостан китап изд-воһы, 1960. – 262 б.</a:t>
            </a: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    Б-84277</a:t>
            </a: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мэргэн000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01066" y="2060575"/>
            <a:ext cx="3305235" cy="4320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56150" y="1051990"/>
            <a:ext cx="3887391" cy="82391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Башҡорт халыҡ йомаҡтары /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төҙ.: Кирәй Мәргән, Фәнүзә Надршина. - Өфө: Башҡортостан китап нәшриәте, 1968. – 255 б.</a:t>
            </a:r>
            <a:endParaRPr lang="ru-RU" sz="20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        Б-84367</a:t>
            </a: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8" name="Содержимое 7" descr="мэргэн0003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878" y="2065506"/>
            <a:ext cx="3259669" cy="4320000"/>
          </a:xfrm>
        </p:spPr>
      </p:pic>
    </p:spTree>
  </p:cSld>
  <p:clrMapOvr>
    <a:masterClrMapping/>
  </p:clrMapOvr>
  <p:transition spd="med" advClick="0" advTm="7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2380" y="743919"/>
            <a:ext cx="3161654" cy="24177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ДИПЛОМ </a:t>
            </a:r>
            <a:b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О ВЫСШЕМ ОБРАЗОВАНИИ.</a:t>
            </a:r>
            <a:b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1949 г.</a:t>
            </a:r>
            <a:endParaRPr lang="ru-RU" sz="2800" b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Администратор\Рабочий стол\Кирей Мэргэн\1954 диплом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942" y="340963"/>
            <a:ext cx="5036950" cy="6517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2921520"/>
      </p:ext>
    </p:extLst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942" y="190500"/>
            <a:ext cx="3713558" cy="181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Народный эпос “Кузы-Курпес и Маян-хылу”(Сб. статей) / под ред.:</a:t>
            </a: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А.Н. Киреева, А.И. Харисова. –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Уфа, 1964. – 122 с.              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Б-80536</a:t>
            </a: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мэргэн0002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76300" y="2131246"/>
            <a:ext cx="3305316" cy="4320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26000" y="177800"/>
            <a:ext cx="3975100" cy="151447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Русское народное творчество в Башкирии / отв. ред. А.Н. Киреев. – Уфа: </a:t>
            </a:r>
            <a:r>
              <a:rPr lang="ru-RU" sz="2000" i="1" dirty="0" err="1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Башк</a:t>
            </a: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. кн. изд-во, 1957. – 327 с.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Б-27438</a:t>
            </a:r>
            <a:endParaRPr lang="ru-RU" sz="20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9" name="Содержимое 8" descr="мэргэн00023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11326" y="2124374"/>
            <a:ext cx="3286189" cy="4320000"/>
          </a:xfrm>
        </p:spPr>
      </p:pic>
    </p:spTree>
  </p:cSld>
  <p:clrMapOvr>
    <a:masterClrMapping/>
  </p:clrMapOvr>
  <p:transition spd="med" advClick="0" advTm="7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4043" y="840721"/>
            <a:ext cx="2501900" cy="118903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Киреев А.Н. О башкирской сказке “Алпамыша и Барсын-Хылу” // Об эпосе “Алпамыш”. – Ташкент, 1959. – С. 187 – 196.</a:t>
            </a:r>
            <a:endParaRPr lang="ru-RU" sz="1800" i="1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 Б- 78322</a:t>
            </a:r>
            <a:endParaRPr lang="ru-RU" sz="1800" i="1" dirty="0" smtClean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мэргэн0002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352228">
            <a:off x="522776" y="2291129"/>
            <a:ext cx="2779498" cy="4320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5388" y="1144795"/>
            <a:ext cx="2463800" cy="10922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i="1" dirty="0" err="1" smtClean="0">
                <a:solidFill>
                  <a:srgbClr val="663300"/>
                </a:solidFill>
                <a:latin typeface="Monotype Corsiva" pitchFamily="66" charset="0"/>
              </a:rPr>
              <a:t>Кирәй</a:t>
            </a:r>
            <a:r>
              <a:rPr lang="ru-RU" sz="1800" i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ru-RU" sz="1800" i="1" dirty="0" err="1" smtClean="0">
                <a:solidFill>
                  <a:srgbClr val="663300"/>
                </a:solidFill>
                <a:latin typeface="Monotype Corsiva" pitchFamily="66" charset="0"/>
              </a:rPr>
              <a:t>Мәргән</a:t>
            </a:r>
            <a:r>
              <a:rPr lang="ru-RU" sz="1800" i="1" dirty="0" smtClean="0">
                <a:solidFill>
                  <a:srgbClr val="663300"/>
                </a:solidFill>
                <a:latin typeface="Monotype Corsiva" pitchFamily="66" charset="0"/>
              </a:rPr>
              <a:t>.</a:t>
            </a: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 Яңы осорҙоң яңы йырҙары // Башҡорт совет әҙәбиәте һәм халыҡ ижады мәсьәләләре. - Өфө, 1968. – 147 – 173-се б.</a:t>
            </a:r>
            <a:endParaRPr lang="ru-RU" sz="1800" i="1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Б- 84301   </a:t>
            </a:r>
            <a:endParaRPr lang="ru-RU" sz="18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157519" y="292731"/>
            <a:ext cx="279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</a:rPr>
              <a:t>Киреев А.Н. О жанровых особенностях эпической поэзии башкирского народа.- М.: Наука, 1964. – 10 с.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</a:rPr>
              <a:t>                                                               Б-100761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9" name="Рисунок 8" descr="мэргэн0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0611" y="1939286"/>
            <a:ext cx="2818290" cy="43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7" descr="мэргэн0003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 rot="314745">
            <a:off x="5626672" y="2169198"/>
            <a:ext cx="2956271" cy="4420029"/>
          </a:xfrm>
        </p:spPr>
      </p:pic>
    </p:spTree>
  </p:cSld>
  <p:clrMapOvr>
    <a:masterClrMapping/>
  </p:clrMapOvr>
  <p:transition spd="med" advClick="0" advTm="7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1"/>
            <a:ext cx="4064000" cy="1041399"/>
          </a:xfrm>
        </p:spPr>
        <p:txBody>
          <a:bodyPr>
            <a:normAutofit/>
          </a:bodyPr>
          <a:lstStyle/>
          <a:p>
            <a:pPr algn="ctr"/>
            <a:r>
              <a:rPr lang="be-BY" sz="40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e-BY" sz="4000" b="1" i="1" dirty="0" smtClean="0">
                <a:solidFill>
                  <a:srgbClr val="663300"/>
                </a:solidFill>
              </a:rPr>
              <a:t>СТАТЬИ</a:t>
            </a:r>
            <a:endParaRPr lang="ru-RU" sz="4000" dirty="0">
              <a:solidFill>
                <a:srgbClr val="6633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4320" y="171450"/>
            <a:ext cx="2686050" cy="23774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6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Киреев А.Н. О жанровых особенностях эпической поэзии башкирского народа // VII международный конгресс антропологических и этнографических наук. Т.VI. – </a:t>
            </a:r>
            <a:r>
              <a:rPr lang="en-US" sz="16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М.</a:t>
            </a:r>
            <a:r>
              <a:rPr lang="ru-RU" sz="16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, 1969. – С. 200 – 205.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 В-20117_6</a:t>
            </a:r>
            <a:endParaRPr lang="ru-RU" sz="16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мэргэн000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366274">
            <a:off x="337294" y="2650693"/>
            <a:ext cx="2561972" cy="3960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98191" y="892810"/>
            <a:ext cx="2768600" cy="17145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6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Киреев А.Н. О песенном творчестве башкирского народа в советский период // Записки. Сер. Филологическая. Вып. 1. – Уфа, 1953. – С. 77 – 91.</a:t>
            </a:r>
            <a:endParaRPr lang="ru-RU" sz="1600" i="1" dirty="0" smtClean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600" i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 Тр 918_1</a:t>
            </a:r>
            <a:endParaRPr lang="ru-RU" sz="16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8" name="Содержимое 7" descr="мэргэн0003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216371">
            <a:off x="6276937" y="2671626"/>
            <a:ext cx="2597988" cy="3960000"/>
          </a:xfrm>
        </p:spPr>
      </p:pic>
      <p:pic>
        <p:nvPicPr>
          <p:cNvPr id="9" name="Рисунок 8" descr="мэргэн0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6976" y="2709450"/>
            <a:ext cx="2576880" cy="3960000"/>
          </a:xfrm>
          <a:prstGeom prst="rect">
            <a:avLst/>
          </a:prstGeom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366510" y="549474"/>
            <a:ext cx="277749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16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Киреев А.Н. Роль русских и украинских ученых в становлении башкирской фильклористики и этнографии // Фольклористика Российской Федерации. –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16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Л., 1975. – С. 52 – 60.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1600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Б-78253</a:t>
            </a:r>
            <a:endParaRPr kumimoji="0" lang="be-BY" sz="1600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270000"/>
            <a:ext cx="3060700" cy="9048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Кирәй Мәргән. “Алпамыша” эпосы хаҡында бер нисә һүҙ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// Әҙәби Башҡортостан. –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1956. - № 8. – 59-64-се б.</a:t>
            </a:r>
            <a:endParaRPr lang="ru-RU" sz="1800" i="1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Мэрген000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78681" y="2187575"/>
            <a:ext cx="2643703" cy="4320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117851" y="508000"/>
            <a:ext cx="2876550" cy="1273175"/>
          </a:xfrm>
        </p:spPr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Кирәй Мәргән. Башҡортостан тураһында рус яҙыусылары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// Әҙәби Башҡортостан. –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be-BY" sz="1800" i="1" dirty="0" smtClean="0">
                <a:solidFill>
                  <a:srgbClr val="663300"/>
                </a:solidFill>
                <a:latin typeface="Monotype Corsiva" pitchFamily="66" charset="0"/>
              </a:rPr>
              <a:t>1957. - № 6. – 69-78 -се б.</a:t>
            </a:r>
            <a:endParaRPr lang="ru-RU" sz="1800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8" name="Содержимое 7" descr="Мэрген00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21349744">
            <a:off x="460352" y="2225673"/>
            <a:ext cx="2749142" cy="4320000"/>
          </a:xfrm>
        </p:spPr>
      </p:pic>
      <p:pic>
        <p:nvPicPr>
          <p:cNvPr id="9" name="Рисунок 8" descr="Мэрген0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73518">
            <a:off x="5933599" y="2247900"/>
            <a:ext cx="2740500" cy="4320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113780" y="721447"/>
            <a:ext cx="2870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Кирәй Мәргән. Аҙ өйрәнелгән мираҫ хаҡында бер нисә һүҙ // Әҙәби Башҡортостан. – 1957. - № 8. – 75 - 80 -се б.</a:t>
            </a:r>
            <a:endParaRPr kumimoji="0" lang="be-BY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7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2950" y="758190"/>
            <a:ext cx="3657600" cy="102870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</a:rPr>
              <a:t>Кирәй Мәргән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</a:rPr>
              <a:t>Эпик ҡомартҡының юбилейе // Ағиҙел. – 1962. - № 4. – 82-84-се б.</a:t>
            </a:r>
            <a:endParaRPr lang="ru-RU" sz="2000" i="1" dirty="0">
              <a:solidFill>
                <a:srgbClr val="6633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45100" y="160020"/>
            <a:ext cx="3521709" cy="178625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</a:rPr>
              <a:t>Кирәй Мәргән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2000" i="1" dirty="0" smtClean="0">
                <a:solidFill>
                  <a:srgbClr val="663300"/>
                </a:solidFill>
              </a:rPr>
              <a:t>“Урал батыр” исемле эпик ҡомарткы тураһында // Башҡортостан уҡытыусыһы. – 1961. - № 6. – 34-36-се б. </a:t>
            </a:r>
            <a:endParaRPr lang="ru-RU" sz="2000" i="1" dirty="0">
              <a:solidFill>
                <a:srgbClr val="663300"/>
              </a:solidFill>
            </a:endParaRPr>
          </a:p>
        </p:txBody>
      </p:sp>
      <p:pic>
        <p:nvPicPr>
          <p:cNvPr id="8" name="Содержимое 7" descr="Мэрген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 rot="21349940">
            <a:off x="1495706" y="2169674"/>
            <a:ext cx="2759843" cy="4320000"/>
          </a:xfrm>
        </p:spPr>
      </p:pic>
      <p:pic>
        <p:nvPicPr>
          <p:cNvPr id="11" name="Рисунок 10" descr="MTSc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97348">
            <a:off x="4873469" y="2222500"/>
            <a:ext cx="3188196" cy="43200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65515" y="152400"/>
            <a:ext cx="5442857" cy="63137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63300"/>
                </a:solidFill>
              </a:rPr>
              <a:t>О Кирееве А.Н.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5932714" y="804409"/>
            <a:ext cx="3037115" cy="152513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be-BY" sz="1800" b="1" i="1" dirty="0" smtClean="0">
                <a:solidFill>
                  <a:srgbClr val="663300"/>
                </a:solidFill>
                <a:latin typeface="Monotype Corsiva" pitchFamily="66" charset="0"/>
              </a:rPr>
              <a:t>Сөләймәнов Ә. Бәҫле әҙип, эҙле ғалим (Күренекле әҙип, ғалим, педагог Кирәй Мәргәндең тыуыуына 100 йыл) // Ағиҙел. – 2012. - № 7. – 114-130-се б.</a:t>
            </a:r>
            <a:endParaRPr lang="ru-RU" sz="1800" b="1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472543" y="939883"/>
            <a:ext cx="24275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b="1" i="1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Сафуанов С. Яҙыусы һәм ғалим // Ағиҙел. – 1962. - №9. – 79-83-се б.</a:t>
            </a:r>
            <a:endParaRPr kumimoji="0" lang="be-BY" b="1" i="1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9" name="Содержимое 8" descr="мэргэн0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582" y="2172425"/>
            <a:ext cx="314796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6"/>
          <p:cNvSpPr txBox="1">
            <a:spLocks/>
          </p:cNvSpPr>
          <p:nvPr/>
        </p:nvSpPr>
        <p:spPr>
          <a:xfrm>
            <a:off x="283030" y="729343"/>
            <a:ext cx="2808513" cy="19594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/>
            </a:r>
            <a:br>
              <a:rPr kumimoji="0" lang="be-BY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kumimoji="0" lang="be-BY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/>
            </a:r>
            <a:br>
              <a:rPr kumimoji="0" lang="be-BY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kumimoji="0" lang="be-BY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/>
            </a:r>
            <a:br>
              <a:rPr kumimoji="0" lang="be-BY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kumimoji="0" lang="be-BY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Әхмәт Сөләймәнов. </a:t>
            </a:r>
            <a:br>
              <a:rPr kumimoji="0" lang="be-BY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kumimoji="0" lang="be-BY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Йөк аты. Кирәй Мәргәндең ижад донъяһына бер байҡау. - Өфө, 1998. – 44 б.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/>
            </a:r>
            <a:b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kumimoji="0" lang="be-BY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 Б-192177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be-BY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 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8" name="Рисунок 7" descr="мэргэн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657" y="1897743"/>
            <a:ext cx="2971801" cy="4339771"/>
          </a:xfrm>
          <a:prstGeom prst="rect">
            <a:avLst/>
          </a:prstGeom>
        </p:spPr>
      </p:pic>
      <p:pic>
        <p:nvPicPr>
          <p:cNvPr id="7" name="Содержимое 6" descr="Мэрген00001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024371" y="2549064"/>
            <a:ext cx="2923268" cy="4121199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7810" y="743919"/>
            <a:ext cx="2526224" cy="24177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ДИПЛОМ </a:t>
            </a:r>
            <a:b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КАНДИДАТА НАУК</a:t>
            </a:r>
            <a:b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1954 г.</a:t>
            </a:r>
            <a:endParaRPr lang="ru-RU" sz="2800" b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Администратор\Рабочий стол\Кирей Мэргэн\диплом 195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" y="573438"/>
            <a:ext cx="5625885" cy="4469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2921520"/>
      </p:ext>
    </p:extLst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6190" y="385149"/>
            <a:ext cx="3845838" cy="34096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Выписка из протокола № 5 заседания Ученого Совета Академии Общественных Наук при ЦК КПСС от 18</a:t>
            </a:r>
            <a:r>
              <a:rPr lang="en-US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июня 1954 г. </a:t>
            </a:r>
            <a:b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об утверждении решения Ученого Совета кафедры теории литературы и искусства </a:t>
            </a:r>
            <a:b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о присуждении ученой степени кандидата филологических наук Кирееву Ахнафу Нуреевичу.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1" y="278969"/>
            <a:ext cx="4144828" cy="58979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Гиниатуллина\ВЫСТАВКА\Кирей Мэргэн\1954 г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462" y="278968"/>
            <a:ext cx="4556502" cy="6369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2921520"/>
      </p:ext>
    </p:extLst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9383" y="293409"/>
            <a:ext cx="3566433" cy="3471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Выписка из протокола № 3 заседания бюро Отделения литературы и языка Академии наук СССР от 5  марта 1957 г. </a:t>
            </a:r>
            <a:b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о поддержке  </a:t>
            </a:r>
            <a: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присвоения ученого звания старшего научного сотрудника по специальности</a:t>
            </a:r>
            <a:b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 «Башкирская литература» </a:t>
            </a:r>
            <a:b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к.ф.н. </a:t>
            </a:r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А.Н. Кирееву</a:t>
            </a:r>
            <a:endParaRPr lang="ru-RU" sz="3600" b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Администратор\Рабочий стол\Кирей Мэргэн\Выписка 195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468" y="635432"/>
            <a:ext cx="4804582" cy="492737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929" y="365126"/>
            <a:ext cx="3440624" cy="36799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Постановление Президиума Академии наук СССР </a:t>
            </a:r>
            <a:b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от 5 апреля 1957 г.  </a:t>
            </a:r>
            <a:b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о присвоении ученого звания старшего научного сотрудника по специальности «Башкирская литература» </a:t>
            </a:r>
            <a:br>
              <a:rPr lang="ru-RU" sz="24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А.Н. Кирееву</a:t>
            </a:r>
            <a:endParaRPr lang="ru-RU" sz="3600" b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Администратор\Рабочий стол\Кирей Мэргэн\пост 195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60" y="325464"/>
            <a:ext cx="4711484" cy="627681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3167" y="246946"/>
            <a:ext cx="3688598" cy="356461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Выписка из протокола 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№ 10 заседания бюро Отделения литературы и языка Академии наук СССР от 1 июля 1958 г. 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об утверждении  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к.ф.н. А.Н. Киреева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в должности зав. сектором литературы и искусства Института истории, языка и литературы БФАН СССР </a:t>
            </a:r>
            <a:endParaRPr lang="ru-RU" sz="2200" b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Администратор\Рабочий стол\Кирей Мэргэн\Выписка 195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60" y="557940"/>
            <a:ext cx="4757980" cy="59203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8875" y="526943"/>
            <a:ext cx="3223647" cy="356461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ДИПЛОМ 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ДОКТОРА ФИЛОЛОГИЧЕСКИХ НАУК</a:t>
            </a:r>
            <a:b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663300"/>
                </a:solidFill>
                <a:latin typeface="Monotype Corsiva" pitchFamily="66" charset="0"/>
                <a:cs typeface="Times New Roman" pitchFamily="18" charset="0"/>
              </a:rPr>
              <a:t>1963 г.</a:t>
            </a:r>
            <a:endParaRPr lang="ru-RU" sz="2200" b="1" dirty="0">
              <a:solidFill>
                <a:srgbClr val="6633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Администратор\Рабочий стол\Кирей Мэргэн\дипл196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59" y="617134"/>
            <a:ext cx="5625885" cy="545540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1138</TotalTime>
  <Words>1177</Words>
  <Application>Microsoft Office PowerPoint</Application>
  <PresentationFormat>Экран (4:3)</PresentationFormat>
  <Paragraphs>148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Видный деятель, ученый-фольклорист, педагог</vt:lpstr>
      <vt:lpstr>Киреев Ахнаф Нуреевич (1912-1984) ученый-фольклорист, доктор филологических наук, профессор, писатель, военный корреспондент  в годы Великой Отечественной войны  1941-1945 гг.</vt:lpstr>
      <vt:lpstr>ДИПЛОМ  О ВЫСШЕМ ОБРАЗОВАНИИ. 1949 г.</vt:lpstr>
      <vt:lpstr>ДИПЛОМ  КАНДИДАТА НАУК 1954 г.</vt:lpstr>
      <vt:lpstr>Выписка из протокола № 5 заседания Ученого Совета Академии Общественных Наук при ЦК КПСС от 18 июня 1954 г.  об утверждении решения Ученого Совета кафедры теории литературы и искусства  о присуждении ученой степени кандидата филологических наук Кирееву Ахнафу Нуреевичу.   </vt:lpstr>
      <vt:lpstr>Выписка из протокола № 3 заседания бюро Отделения литературы и языка Академии наук СССР от 5  марта 1957 г.  о поддержке   присвоения ученого звания старшего научного сотрудника по специальности  «Башкирская литература»  к.ф.н. А.Н. Кирееву</vt:lpstr>
      <vt:lpstr>Постановление Президиума Академии наук СССР  от 5 апреля 1957 г.   о присвоении ученого звания старшего научного сотрудника по специальности «Башкирская литература»  А.Н. Кирееву</vt:lpstr>
      <vt:lpstr>Выписка из протокола  № 10 заседания бюро Отделения литературы и языка Академии наук СССР от 1 июля 1958 г.  об утверждении   к.ф.н. А.Н. Киреева в должности зав. сектором литературы и искусства Института истории, языка и литературы БФАН СССР </vt:lpstr>
      <vt:lpstr>ДИПЛОМ  ДОКТОРА ФИЛОЛОГИЧЕСКИХ НАУК 1963 г.</vt:lpstr>
      <vt:lpstr>Выписка  из приказа по  БФАН СССР  от  19 сентября 1963 г.  </vt:lpstr>
      <vt:lpstr>Письмо Башкирского государственного университета от 10 июля 1965 г. об избрании по конкурсу д.ф.н. А.Н. Киреева  на должность зав. кафедрой татарской филологии.</vt:lpstr>
      <vt:lpstr>Труды Киреева А.Н.</vt:lpstr>
      <vt:lpstr>Хикәйәләр.- Өфө: Башгосиздат,  1947.- 156 б.  А-7493</vt:lpstr>
      <vt:lpstr>  Ҡала иртәһе: пьеса, дүрт шаршауҙа, туғыҙ картинала. Өфө: Башгосиздат, 1950.-56 б.  Б-41184  </vt:lpstr>
      <vt:lpstr> Һайланма  әҫәрҙәр.-  Өфө: Башҡортостан китап изд-воһы, 1953.- 292 б.  Б-41239</vt:lpstr>
      <vt:lpstr>Слайд 16</vt:lpstr>
      <vt:lpstr>Слайд 17</vt:lpstr>
      <vt:lpstr> Йыр дәфтәре.  Фольклорист яҙмалары.- Өфө:  Башҡортостан, 1964.- 172 б. А-10564</vt:lpstr>
      <vt:lpstr>Слайд 19</vt:lpstr>
      <vt:lpstr>Слайд 20</vt:lpstr>
      <vt:lpstr>  Бөркөт ҡанаты: роман. 1-2 китап.- Өфө: Башҡортостан китап нәшриәте, 1981.-384 б.  Б-92305_1-2 </vt:lpstr>
      <vt:lpstr>Слайд 22</vt:lpstr>
      <vt:lpstr>Слайд 23</vt:lpstr>
      <vt:lpstr>Дом с невестой.- Уфа:  Башк. кн. изд-во,  1967.- 262 с.        А-3921 </vt:lpstr>
      <vt:lpstr>Слайд 25</vt:lpstr>
      <vt:lpstr>Слайд 26</vt:lpstr>
      <vt:lpstr>СОСТАВИТЕЛЬ, РЕДАКТОР </vt:lpstr>
      <vt:lpstr>Слайд 28</vt:lpstr>
      <vt:lpstr>Слайд 29</vt:lpstr>
      <vt:lpstr>Слайд 30</vt:lpstr>
      <vt:lpstr>Слайд 31</vt:lpstr>
      <vt:lpstr> СТАТЬИ</vt:lpstr>
      <vt:lpstr>Слайд 33</vt:lpstr>
      <vt:lpstr>Слайд 34</vt:lpstr>
      <vt:lpstr>О Кирееве А.Н.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Admin</cp:lastModifiedBy>
  <cp:revision>154</cp:revision>
  <dcterms:created xsi:type="dcterms:W3CDTF">2015-11-30T13:58:58Z</dcterms:created>
  <dcterms:modified xsi:type="dcterms:W3CDTF">2017-06-20T11:29:40Z</dcterms:modified>
</cp:coreProperties>
</file>